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3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449" r:id="rId3"/>
    <p:sldId id="477" r:id="rId4"/>
    <p:sldId id="420" r:id="rId5"/>
    <p:sldId id="419" r:id="rId6"/>
    <p:sldId id="418" r:id="rId7"/>
    <p:sldId id="559" r:id="rId8"/>
    <p:sldId id="55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1953"/>
    <a:srgbClr val="800080"/>
    <a:srgbClr val="9900CC"/>
    <a:srgbClr val="9900FF"/>
    <a:srgbClr val="660066"/>
    <a:srgbClr val="CC66FF"/>
    <a:srgbClr val="CC00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448" autoAdjust="0"/>
  </p:normalViewPr>
  <p:slideViewPr>
    <p:cSldViewPr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F7759-1E6C-4735-B166-459F5C39058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41E9-92AD-4467-91C2-394851705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791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F7759-1E6C-4735-B166-459F5C39058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41E9-92AD-4467-91C2-394851705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79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F7759-1E6C-4735-B166-459F5C39058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41E9-92AD-4467-91C2-394851705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07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F7759-1E6C-4735-B166-459F5C39058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41E9-92AD-4467-91C2-394851705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80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F7759-1E6C-4735-B166-459F5C39058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41E9-92AD-4467-91C2-394851705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38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F7759-1E6C-4735-B166-459F5C39058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41E9-92AD-4467-91C2-394851705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98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F7759-1E6C-4735-B166-459F5C39058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41E9-92AD-4467-91C2-394851705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15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F7759-1E6C-4735-B166-459F5C39058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41E9-92AD-4467-91C2-394851705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65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F7759-1E6C-4735-B166-459F5C39058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41E9-92AD-4467-91C2-394851705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48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F7759-1E6C-4735-B166-459F5C39058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41E9-92AD-4467-91C2-394851705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44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F7759-1E6C-4735-B166-459F5C39058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41E9-92AD-4467-91C2-394851705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09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F7759-1E6C-4735-B166-459F5C39058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441E9-92AD-4467-91C2-394851705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23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11560" y="4365104"/>
            <a:ext cx="69847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80008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Адаптированная основная </a:t>
            </a:r>
            <a:r>
              <a:rPr lang="ru-RU" sz="2800" b="1" dirty="0">
                <a:solidFill>
                  <a:srgbClr val="80008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образовательная программа  дошкольного образования </a:t>
            </a:r>
          </a:p>
          <a:p>
            <a:pPr algn="ctr"/>
            <a:r>
              <a:rPr lang="ru-RU" sz="2800" b="1" dirty="0">
                <a:solidFill>
                  <a:srgbClr val="80008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МАДОУ </a:t>
            </a:r>
            <a:r>
              <a:rPr lang="ru-RU" sz="2800" b="1" dirty="0" smtClean="0">
                <a:solidFill>
                  <a:srgbClr val="80008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№250</a:t>
            </a:r>
            <a:endParaRPr lang="ru-RU" sz="2800" b="1" dirty="0">
              <a:solidFill>
                <a:srgbClr val="80008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15652"/>
            <a:ext cx="3820396" cy="3733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270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5576" y="764704"/>
            <a:ext cx="7632848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i="1" dirty="0" smtClean="0">
              <a:solidFill>
                <a:srgbClr val="0070C0"/>
              </a:solidFill>
            </a:endParaRPr>
          </a:p>
          <a:p>
            <a:pPr algn="ctr"/>
            <a:r>
              <a:rPr lang="ru-RU" sz="2400" b="1" dirty="0">
                <a:solidFill>
                  <a:srgbClr val="80008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Адаптированная основная образовательная </a:t>
            </a:r>
            <a:r>
              <a:rPr lang="ru-RU" sz="2400" b="1" dirty="0" smtClean="0">
                <a:solidFill>
                  <a:srgbClr val="80008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программа дошкольного образования МАДОУ «Детский сад №250» ориентирована на детей                          с 5 до 7 лет.</a:t>
            </a:r>
          </a:p>
          <a:p>
            <a:endParaRPr lang="ru-RU" b="1" i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2000" b="1" dirty="0" smtClean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Данная </a:t>
            </a:r>
            <a:r>
              <a:rPr lang="ru-RU" sz="2000" b="1" dirty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программа разработана с учетом</a:t>
            </a:r>
          </a:p>
          <a:p>
            <a:r>
              <a:rPr lang="ru-RU" sz="2000" b="1" dirty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основной образовательной программы </a:t>
            </a:r>
            <a:r>
              <a:rPr lang="ru-RU" sz="2000" b="1" dirty="0" smtClean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дошкольного образования МАДОУ </a:t>
            </a:r>
            <a:r>
              <a:rPr lang="ru-RU" sz="2000" b="1" dirty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«Детский сад </a:t>
            </a:r>
            <a:r>
              <a:rPr lang="ru-RU" sz="2000" b="1" dirty="0" smtClean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№250,</a:t>
            </a:r>
            <a:endParaRPr lang="ru-RU" sz="2000" b="1" dirty="0">
              <a:solidFill>
                <a:srgbClr val="3A1953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2000" b="1" dirty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примерной адаптированной основной образовательной</a:t>
            </a:r>
          </a:p>
          <a:p>
            <a:r>
              <a:rPr lang="ru-RU" sz="2000" b="1" dirty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программы для детей с тяжелыми нарушениями речи (общим недоразвитием речи) с 5 до 7 лет,</a:t>
            </a:r>
          </a:p>
          <a:p>
            <a:r>
              <a:rPr lang="ru-RU" sz="2000" b="1" dirty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автор Н.В. </a:t>
            </a:r>
            <a:r>
              <a:rPr lang="ru-RU" sz="2000" b="1" dirty="0" err="1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Нищева</a:t>
            </a:r>
            <a:endParaRPr lang="ru-RU" sz="2000" b="1" dirty="0">
              <a:solidFill>
                <a:srgbClr val="3A1953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sz="2000" b="1" dirty="0">
                <a:solidFill>
                  <a:srgbClr val="80008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endParaRPr lang="ru-RU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4368" y="39449"/>
            <a:ext cx="1259632" cy="125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181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4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71032" y="1268760"/>
            <a:ext cx="705678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u="sng" dirty="0">
                <a:solidFill>
                  <a:srgbClr val="80008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Целью</a:t>
            </a:r>
            <a:r>
              <a:rPr lang="ru-RU" sz="2000" b="1" dirty="0">
                <a:solidFill>
                  <a:srgbClr val="80008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данной программы является построение системы работы в группах комбинированной направленности для детей с тяжелыми нарушениями речи в возрасте с 5-7 лет, предусматривающей полную интеграцию действий всех специалистов дошкольного образовательного организации и родителей дошкольников.</a:t>
            </a:r>
          </a:p>
          <a:p>
            <a:pPr algn="just"/>
            <a:r>
              <a:rPr lang="ru-RU" sz="2000" b="1" dirty="0">
                <a:solidFill>
                  <a:srgbClr val="80008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Планирование работы во всех пяти образовательных областях учитывает особенности речевого и общего развития детей с тяжелой речевой патологией.</a:t>
            </a:r>
          </a:p>
          <a:p>
            <a:pPr algn="just"/>
            <a:r>
              <a:rPr lang="ru-RU" sz="2000" b="1" dirty="0">
                <a:solidFill>
                  <a:srgbClr val="80008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Комплексность педагогического воздействия направлена на выравнивание речевого и психофизического развития детей и обеспечение их всестороннего	гармоничного развития.</a:t>
            </a:r>
          </a:p>
          <a:p>
            <a:pPr algn="just"/>
            <a:r>
              <a:rPr lang="ru-RU" sz="2000" b="1" dirty="0">
                <a:solidFill>
                  <a:srgbClr val="80008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8344" y="116632"/>
            <a:ext cx="1261981" cy="126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566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63588" y="1393635"/>
            <a:ext cx="741682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dirty="0" smtClean="0"/>
          </a:p>
          <a:p>
            <a:pPr algn="just"/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Одной из основных </a:t>
            </a:r>
            <a:r>
              <a:rPr lang="ru-RU" sz="2400" b="1" u="sng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задач</a:t>
            </a:r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Программы является овладение детьми самостоятельной , связной, грамматически правильной речью и коммуникативными навыками, фонетической системой русского языка, элементами грамоты, что формирует психологическую готовность к обучению к школе	и обеспечивает преемственность со следующей ступенью системы общего образования.</a:t>
            </a:r>
            <a:endParaRPr lang="ru-RU" sz="2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1123" y="116632"/>
            <a:ext cx="1261981" cy="126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340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17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55576" y="686841"/>
            <a:ext cx="774317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Программа </a:t>
            </a:r>
            <a:r>
              <a:rPr lang="ru-RU" sz="2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имеет в своей основе следующие принципы: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*Принцип </a:t>
            </a:r>
            <a:r>
              <a:rPr lang="ru-RU" sz="2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индивидуализации, учета возможностей, особенностей развития и потребностей каждого </a:t>
            </a:r>
            <a:r>
              <a:rPr lang="ru-RU" sz="20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ребенка;</a:t>
            </a:r>
            <a:endParaRPr lang="ru-RU" sz="20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*Принцип </a:t>
            </a:r>
            <a:r>
              <a:rPr lang="ru-RU" sz="2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признание каждого ребенка полноправным участником образовательного </a:t>
            </a:r>
            <a:r>
              <a:rPr lang="ru-RU" sz="20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процесса;</a:t>
            </a:r>
            <a:endParaRPr lang="ru-RU" sz="20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*Принцип </a:t>
            </a:r>
            <a:r>
              <a:rPr lang="ru-RU" sz="2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поддержки детской инициативы и формирования познавательных интересов каждого </a:t>
            </a:r>
            <a:r>
              <a:rPr lang="ru-RU" sz="20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ребенка;</a:t>
            </a:r>
            <a:endParaRPr lang="ru-RU" sz="20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*Принцип </a:t>
            </a:r>
            <a:r>
              <a:rPr lang="ru-RU" sz="2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интеграции усилий </a:t>
            </a:r>
            <a:r>
              <a:rPr lang="ru-RU" sz="20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специалистов;</a:t>
            </a:r>
            <a:endParaRPr lang="ru-RU" sz="20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*Принцип </a:t>
            </a:r>
            <a:r>
              <a:rPr lang="ru-RU" sz="2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конкретности и доступности учебного материала, соответствия требований, методов , приемов и условия образования индивидуальным и возрастным особенностям </a:t>
            </a:r>
            <a:r>
              <a:rPr lang="ru-RU" sz="20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детей;</a:t>
            </a:r>
            <a:endParaRPr lang="ru-RU" sz="20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*Принцип </a:t>
            </a:r>
            <a:r>
              <a:rPr lang="ru-RU" sz="2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систематичности и взаимосвязи учебного </a:t>
            </a:r>
            <a:r>
              <a:rPr lang="ru-RU" sz="20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материала;</a:t>
            </a:r>
            <a:endParaRPr lang="ru-RU" sz="20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*Принцип </a:t>
            </a:r>
            <a:r>
              <a:rPr lang="ru-RU" sz="2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постепенности подачи учебного </a:t>
            </a:r>
            <a:r>
              <a:rPr lang="ru-RU" sz="20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материала;</a:t>
            </a:r>
            <a:endParaRPr lang="ru-RU" sz="20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*Принцип </a:t>
            </a:r>
            <a:r>
              <a:rPr lang="ru-RU" sz="2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концентрического наращивания информации в каждой из последующих возрастных групп во всех пяти образовательных областях.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7763" y="116632"/>
            <a:ext cx="1261981" cy="126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340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94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3568" y="-2018645"/>
            <a:ext cx="7344816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sz="1600" b="1" i="1" dirty="0" smtClean="0">
              <a:solidFill>
                <a:srgbClr val="0070C0"/>
              </a:solidFill>
            </a:endParaRPr>
          </a:p>
          <a:p>
            <a:endParaRPr lang="ru-RU" sz="1600" b="1" i="1" dirty="0">
              <a:solidFill>
                <a:srgbClr val="0070C0"/>
              </a:solidFill>
            </a:endParaRPr>
          </a:p>
          <a:p>
            <a:endParaRPr lang="ru-RU" sz="1600" b="1" i="1" dirty="0" smtClean="0">
              <a:solidFill>
                <a:srgbClr val="0070C0"/>
              </a:solidFill>
            </a:endParaRPr>
          </a:p>
          <a:p>
            <a:endParaRPr lang="ru-RU" sz="1600" b="1" i="1" dirty="0">
              <a:solidFill>
                <a:srgbClr val="0070C0"/>
              </a:solidFill>
            </a:endParaRPr>
          </a:p>
          <a:p>
            <a:endParaRPr lang="ru-RU" sz="1600" b="1" i="1" dirty="0" smtClean="0">
              <a:solidFill>
                <a:srgbClr val="0070C0"/>
              </a:solidFill>
            </a:endParaRPr>
          </a:p>
          <a:p>
            <a:endParaRPr lang="ru-RU" sz="1600" b="1" i="1" dirty="0">
              <a:solidFill>
                <a:srgbClr val="0070C0"/>
              </a:solidFill>
            </a:endParaRPr>
          </a:p>
          <a:p>
            <a:endParaRPr lang="ru-RU" sz="1600" b="1" i="1" dirty="0" smtClean="0">
              <a:solidFill>
                <a:srgbClr val="0070C0"/>
              </a:solidFill>
            </a:endParaRPr>
          </a:p>
          <a:p>
            <a:endParaRPr lang="ru-RU" sz="1600" b="1" i="1" dirty="0">
              <a:solidFill>
                <a:srgbClr val="0070C0"/>
              </a:solidFill>
            </a:endParaRPr>
          </a:p>
          <a:p>
            <a:endParaRPr lang="ru-RU" sz="1600" b="1" i="1" dirty="0" smtClean="0">
              <a:solidFill>
                <a:srgbClr val="0070C0"/>
              </a:solidFill>
            </a:endParaRPr>
          </a:p>
          <a:p>
            <a:endParaRPr lang="ru-RU" sz="1600" b="1" i="1" dirty="0">
              <a:solidFill>
                <a:srgbClr val="0070C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2873" y="11794"/>
            <a:ext cx="1261981" cy="126198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607575" y="628233"/>
            <a:ext cx="39212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Целевые ориентиры Программы: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24915" y="1029101"/>
            <a:ext cx="7488832" cy="564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dirty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*ребенок хорошо владеет устной речью, может выразить свои мысли и желания, проявляет инициативу в общении, умеет задавать вопросы, делать умозаключения, знает и умеет пересказывать сказки, рассказывать стихи, составлять рассказы по серии сюжетных картинок или по сюжетной картинке</a:t>
            </a:r>
          </a:p>
          <a:p>
            <a:r>
              <a:rPr lang="ru-RU" sz="1900" dirty="0" smtClean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*у </a:t>
            </a:r>
            <a:r>
              <a:rPr lang="ru-RU" sz="1900" dirty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него сформированы элементарные навыки </a:t>
            </a:r>
            <a:r>
              <a:rPr lang="ru-RU" sz="1900" dirty="0" err="1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звукослогового</a:t>
            </a:r>
            <a:r>
              <a:rPr lang="ru-RU" sz="1900" dirty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анализа, что обеспечивает формирование предпосылок грамотности</a:t>
            </a:r>
          </a:p>
          <a:p>
            <a:r>
              <a:rPr lang="ru-RU" sz="1900" dirty="0" smtClean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*ребенок </a:t>
            </a:r>
            <a:r>
              <a:rPr lang="ru-RU" sz="1900" dirty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любознателен, склонен наблюдать, экспериментировать; он обладает начальным знанием о себе, о природном социальном мире</a:t>
            </a:r>
          </a:p>
          <a:p>
            <a:r>
              <a:rPr lang="ru-RU" sz="1900" dirty="0" smtClean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*ребенок </a:t>
            </a:r>
            <a:r>
              <a:rPr lang="ru-RU" sz="1900" dirty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способен к принятию собственных решений с опорой на знания и умения в различных видах деятельности</a:t>
            </a:r>
          </a:p>
          <a:p>
            <a:r>
              <a:rPr lang="ru-RU" sz="1900" dirty="0" smtClean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*ребенок </a:t>
            </a:r>
            <a:r>
              <a:rPr lang="ru-RU" sz="1900" dirty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инициативен, самостоятелен в различных видах деятельности, способен выбрать себе занятия и партнера по совместной деятельности</a:t>
            </a:r>
          </a:p>
          <a:p>
            <a:r>
              <a:rPr lang="ru-RU" sz="1900" dirty="0" smtClean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*ребенок </a:t>
            </a:r>
            <a:r>
              <a:rPr lang="ru-RU" sz="1900" dirty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умеет подчиняться правилам и социальным нормам, способен к волевым усилиям</a:t>
            </a:r>
          </a:p>
          <a:p>
            <a:r>
              <a:rPr lang="ru-RU" sz="1900" dirty="0" smtClean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ru-RU" sz="1900" dirty="0">
              <a:solidFill>
                <a:srgbClr val="3A1953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340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94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3568" y="-2018645"/>
            <a:ext cx="7344816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sz="1600" b="1" i="1" dirty="0" smtClean="0">
              <a:solidFill>
                <a:srgbClr val="0070C0"/>
              </a:solidFill>
            </a:endParaRPr>
          </a:p>
          <a:p>
            <a:endParaRPr lang="ru-RU" sz="1600" b="1" i="1" dirty="0">
              <a:solidFill>
                <a:srgbClr val="0070C0"/>
              </a:solidFill>
            </a:endParaRPr>
          </a:p>
          <a:p>
            <a:endParaRPr lang="ru-RU" sz="1600" b="1" i="1" dirty="0" smtClean="0">
              <a:solidFill>
                <a:srgbClr val="0070C0"/>
              </a:solidFill>
            </a:endParaRPr>
          </a:p>
          <a:p>
            <a:endParaRPr lang="ru-RU" sz="1600" b="1" i="1" dirty="0">
              <a:solidFill>
                <a:srgbClr val="0070C0"/>
              </a:solidFill>
            </a:endParaRPr>
          </a:p>
          <a:p>
            <a:endParaRPr lang="ru-RU" sz="1600" b="1" i="1" dirty="0" smtClean="0">
              <a:solidFill>
                <a:srgbClr val="0070C0"/>
              </a:solidFill>
            </a:endParaRPr>
          </a:p>
          <a:p>
            <a:endParaRPr lang="ru-RU" sz="1600" b="1" i="1" dirty="0">
              <a:solidFill>
                <a:srgbClr val="0070C0"/>
              </a:solidFill>
            </a:endParaRPr>
          </a:p>
          <a:p>
            <a:endParaRPr lang="ru-RU" sz="1600" b="1" i="1" dirty="0" smtClean="0">
              <a:solidFill>
                <a:srgbClr val="0070C0"/>
              </a:solidFill>
            </a:endParaRPr>
          </a:p>
          <a:p>
            <a:endParaRPr lang="ru-RU" sz="1600" b="1" i="1" dirty="0">
              <a:solidFill>
                <a:srgbClr val="0070C0"/>
              </a:solidFill>
            </a:endParaRPr>
          </a:p>
          <a:p>
            <a:endParaRPr lang="ru-RU" sz="1600" b="1" i="1" dirty="0" smtClean="0">
              <a:solidFill>
                <a:srgbClr val="0070C0"/>
              </a:solidFill>
            </a:endParaRPr>
          </a:p>
          <a:p>
            <a:endParaRPr lang="ru-RU" sz="1600" b="1" i="1" dirty="0">
              <a:solidFill>
                <a:srgbClr val="0070C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2873" y="11794"/>
            <a:ext cx="1261981" cy="126198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607575" y="628233"/>
            <a:ext cx="39212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Целевые ориентиры Программы: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24915" y="1029101"/>
            <a:ext cx="748883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*ребенок активен , успешно взаимодействует со сверстниками и взрослыми; у ребенка сформировалось положительного отношение к самому себе, окружающим, к различным видам деятельности</a:t>
            </a:r>
          </a:p>
          <a:p>
            <a:r>
              <a:rPr lang="ru-RU" sz="2000" dirty="0" smtClean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*ребенок способен адекватно проявлять свои чувства, умеет радоваться успехам и сопереживать неудачам других. Способен договариваться, стараться разрешать конфликты</a:t>
            </a:r>
          </a:p>
          <a:p>
            <a:r>
              <a:rPr lang="ru-RU" sz="2000" dirty="0" smtClean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*ребенок обладает чувством собственного достоинства</a:t>
            </a:r>
          </a:p>
          <a:p>
            <a:r>
              <a:rPr lang="ru-RU" sz="2000" dirty="0" smtClean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*ребенок обладает развитым воображением, которое реализует в различных видах деятельности</a:t>
            </a:r>
          </a:p>
          <a:p>
            <a:r>
              <a:rPr lang="ru-RU" sz="2000" dirty="0" smtClean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*ребенок умеет подчиняться правилам и социальным нормам, способен к волевым усилиям</a:t>
            </a:r>
          </a:p>
          <a:p>
            <a:r>
              <a:rPr lang="ru-RU" sz="2000" dirty="0" smtClean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*у ребенка развиты крупная и мелкая моторика, он подвижен и вынослив, владеет основными движениями. Может контролировать свои движения, умеет управлять ими.</a:t>
            </a:r>
          </a:p>
          <a:p>
            <a:r>
              <a:rPr lang="ru-RU" sz="2000" dirty="0" smtClean="0">
                <a:solidFill>
                  <a:srgbClr val="3A195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ru-RU" sz="2000" dirty="0">
              <a:solidFill>
                <a:srgbClr val="3A1953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450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55576" y="751344"/>
            <a:ext cx="763284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just"/>
            <a:r>
              <a:rPr lang="ru-RU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Основной </a:t>
            </a:r>
            <a:r>
              <a:rPr lang="ru-RU" b="1" u="sng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целью работы с родителями </a:t>
            </a:r>
            <a:r>
              <a:rPr lang="ru-RU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является обеспечение взаимодействия	с семьей, вовлечение родителей в образовательный процесс для формирования у них компетентной педагогической позиции по отношению к собственному ребенку. Реализация цели обеспечивает решения следующих задач: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*выработка </a:t>
            </a:r>
            <a:r>
              <a:rPr lang="ru-RU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 педагогов уважительного отношения к традициям семейного воспитания детей и признания приоритетного родительского права	в вопросах воспитания детей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*вовлечение </a:t>
            </a:r>
            <a:r>
              <a:rPr lang="ru-RU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родителей в воспитательно – образовательный процесс ДОО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*внедрение </a:t>
            </a:r>
            <a:r>
              <a:rPr lang="ru-RU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эффективных технологий сотрудничества	с родителями, активизация их участия в жизнедеятельности ДОО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*создание </a:t>
            </a:r>
            <a:r>
              <a:rPr lang="ru-RU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активной информационно –	развивающей среды обеспечивающей единые подходы к развитию личности в семье и детском коллективе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*повышение </a:t>
            </a:r>
            <a:r>
              <a:rPr lang="ru-RU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родительской компетентности в вопросах воспитания и обучения детей.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2019" y="0"/>
            <a:ext cx="1261981" cy="126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136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3624</TotalTime>
  <Words>537</Words>
  <Application>Microsoft Office PowerPoint</Application>
  <PresentationFormat>Экран (4:3)</PresentationFormat>
  <Paragraphs>67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МАДОУ №61</dc:creator>
  <cp:lastModifiedBy>User</cp:lastModifiedBy>
  <cp:revision>200</cp:revision>
  <dcterms:created xsi:type="dcterms:W3CDTF">2018-04-11T06:12:28Z</dcterms:created>
  <dcterms:modified xsi:type="dcterms:W3CDTF">2022-05-17T08:33:40Z</dcterms:modified>
</cp:coreProperties>
</file>